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Lato"/>
      <p:regular r:id="rId47"/>
      <p:bold r:id="rId48"/>
      <p:italic r:id="rId49"/>
      <p:boldItalic r:id="rId50"/>
    </p:embeddedFont>
    <p:embeddedFont>
      <p:font typeface="Open Sans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-bold.fntdata"/><Relationship Id="rId47" Type="http://schemas.openxmlformats.org/officeDocument/2006/relationships/font" Target="fonts/Lato-regular.fntdata"/><Relationship Id="rId49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penSans-regular.fntdata"/><Relationship Id="rId50" Type="http://schemas.openxmlformats.org/officeDocument/2006/relationships/font" Target="fonts/Lato-boldItalic.fntdata"/><Relationship Id="rId53" Type="http://schemas.openxmlformats.org/officeDocument/2006/relationships/font" Target="fonts/OpenSans-italic.fntdata"/><Relationship Id="rId52" Type="http://schemas.openxmlformats.org/officeDocument/2006/relationships/font" Target="fonts/OpenSans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Open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24ddd0077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24ddd0077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24ddd007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24ddd007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24ddd00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24ddd00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24ddd007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24ddd007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4ddd0077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4ddd0077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24ddd0077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24ddd0077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24ddd007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24ddd007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24ddd0077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24ddd0077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24ddd0077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24ddd007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24ddd0077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24ddd0077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ecc849af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ecc849af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24ddd0077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24ddd0077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24ddd0077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24ddd0077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24ddd0077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24ddd0077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24ddd0077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24ddd0077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24ddd0077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24ddd0077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24ddd0077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24ddd0077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24ddd007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24ddd007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24ddd0077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24ddd0077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24ddd0077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24ddd0077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24ddd0077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24ddd0077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ecc849af0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ecc849af0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24ddd0077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24ddd0077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424ddd0077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424ddd0077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24ddd0077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24ddd0077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f62f6b72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f62f6b72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424ddd007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424ddd007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f3a84f00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f3a84f00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Como acceder al contenido del vector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24ddd0077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424ddd0077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424ddd0077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424ddd0077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424ddd0077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424ddd0077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424ddd0077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424ddd0077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ecc849af0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ecc849af0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f73e41bc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f73e41bc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ecf5c646b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ecf5c646b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f45a8b7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f45a8b7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24ddd007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24ddd007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24ddd007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24ddd007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f62f6b72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f62f6b72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24ddd007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24ddd007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117250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41268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Calibri"/>
              <a:buNone/>
              <a:defRPr sz="2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algn="ctr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ctr">
              <a:spcBef>
                <a:spcPts val="160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algn="ctr">
              <a:spcBef>
                <a:spcPts val="16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algn="ctr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algn="ctr">
              <a:spcBef>
                <a:spcPts val="16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algn="ctr">
              <a:spcBef>
                <a:spcPts val="16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algn="ctr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algn="ctr">
              <a:spcBef>
                <a:spcPts val="1600"/>
              </a:spcBef>
              <a:spcAft>
                <a:spcPts val="16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mplate UT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93325"/>
            <a:ext cx="870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>
              <a:spcBef>
                <a:spcPts val="16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16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1600"/>
              </a:spcBef>
              <a:spcAft>
                <a:spcPts val="16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93325"/>
            <a:ext cx="870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93325"/>
            <a:ext cx="870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8302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>
              <a:spcBef>
                <a:spcPts val="16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16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1600"/>
              </a:spcBef>
              <a:spcAft>
                <a:spcPts val="16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93325"/>
            <a:ext cx="870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2800"/>
              <a:buFont typeface="Calibri"/>
              <a:buNone/>
              <a:defRPr sz="280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2800"/>
              <a:buFont typeface="Calibri"/>
              <a:buNone/>
              <a:defRPr sz="280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2800"/>
              <a:buFont typeface="Calibri"/>
              <a:buNone/>
              <a:defRPr sz="280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2800"/>
              <a:buFont typeface="Calibri"/>
              <a:buNone/>
              <a:defRPr sz="280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2800"/>
              <a:buFont typeface="Calibri"/>
              <a:buNone/>
              <a:defRPr sz="280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2800"/>
              <a:buFont typeface="Calibri"/>
              <a:buNone/>
              <a:defRPr sz="280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2800"/>
              <a:buFont typeface="Calibri"/>
              <a:buNone/>
              <a:defRPr sz="280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2800"/>
              <a:buFont typeface="Calibri"/>
              <a:buNone/>
              <a:defRPr sz="280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2800"/>
              <a:buFont typeface="Calibri"/>
              <a:buNone/>
              <a:defRPr sz="280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●"/>
              <a:defRPr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○"/>
              <a:defRPr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■"/>
              <a:defRPr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810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indent="-3810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○"/>
              <a:defRPr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810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■"/>
              <a:defRPr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810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●"/>
              <a:defRPr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810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○"/>
              <a:defRPr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810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400"/>
              <a:buFont typeface="Calibri"/>
              <a:buChar char="■"/>
              <a:defRPr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5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490250" y="450150"/>
            <a:ext cx="8302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OPERADORES DE </a:t>
            </a:r>
            <a:r>
              <a:rPr lang="es-419"/>
              <a:t>COMPARACIÓN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idx="1" type="body"/>
          </p:nvPr>
        </p:nvSpPr>
        <p:spPr>
          <a:xfrm>
            <a:off x="819150" y="1246975"/>
            <a:ext cx="7505700" cy="9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0800" marR="50800" rtl="0" algn="l">
              <a:lnSpc>
                <a:spcPct val="130000"/>
              </a:lnSpc>
              <a:spcBef>
                <a:spcPts val="3000"/>
              </a:spcBef>
              <a:spcAft>
                <a:spcPts val="300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 - DECISIONES - OPERADORES DE </a:t>
            </a: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COMPARACIÓN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3"/>
          <p:cNvSpPr txBox="1"/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Introducción</a:t>
            </a:r>
            <a:endParaRPr/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2143675"/>
            <a:ext cx="4927326" cy="2618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490250" y="450150"/>
            <a:ext cx="8302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PRACTICA OPERADORES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812950" y="1983525"/>
            <a:ext cx="2235600" cy="66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5"/>
          <p:cNvSpPr txBox="1"/>
          <p:nvPr/>
        </p:nvSpPr>
        <p:spPr>
          <a:xfrm>
            <a:off x="785625" y="1219350"/>
            <a:ext cx="5659500" cy="28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7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Ejemplo</a:t>
            </a:r>
            <a:endParaRPr b="1" sz="17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edad mayor a 18 años</a:t>
            </a:r>
            <a:endParaRPr sz="17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edad &gt; 18</a:t>
            </a:r>
            <a:endParaRPr sz="17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7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Tu tarea</a:t>
            </a:r>
            <a:endParaRPr b="1" sz="17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/>
              <a:buChar char="●"/>
            </a:pPr>
            <a:r>
              <a:rPr lang="es-419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Reescribir las condiciones usando los operadores</a:t>
            </a:r>
            <a:endParaRPr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/>
              <a:buChar char="●"/>
            </a:pPr>
            <a:r>
              <a:rPr lang="es-419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Identifica la variable, operador de comparación y valor</a:t>
            </a:r>
            <a:endParaRPr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" name="Google Shape;131;p25"/>
          <p:cNvSpPr txBox="1"/>
          <p:nvPr>
            <p:ph type="title"/>
          </p:nvPr>
        </p:nvSpPr>
        <p:spPr>
          <a:xfrm>
            <a:off x="819150" y="6170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</a:t>
            </a:r>
            <a:r>
              <a:rPr lang="es-419"/>
              <a:t>PRÁCTICA</a:t>
            </a:r>
            <a:endParaRPr/>
          </a:p>
        </p:txBody>
      </p:sp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9150" y="4069238"/>
            <a:ext cx="3505200" cy="476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490250" y="450150"/>
            <a:ext cx="8302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CONDICIONALES CON VALORES DISCRETOS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idx="1" type="body"/>
          </p:nvPr>
        </p:nvSpPr>
        <p:spPr>
          <a:xfrm>
            <a:off x="819150" y="1246975"/>
            <a:ext cx="7505700" cy="9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0800" marR="50800" rtl="0" algn="l">
              <a:lnSpc>
                <a:spcPct val="13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 - CONDICIONALES CON VALORES DISCRETOS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7"/>
          <p:cNvSpPr txBox="1"/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Introducción</a:t>
            </a:r>
            <a:endParaRPr/>
          </a:p>
        </p:txBody>
      </p:sp>
      <p:sp>
        <p:nvSpPr>
          <p:cNvPr id="144" name="Google Shape;144;p27"/>
          <p:cNvSpPr txBox="1"/>
          <p:nvPr/>
        </p:nvSpPr>
        <p:spPr>
          <a:xfrm>
            <a:off x="938025" y="2143500"/>
            <a:ext cx="5659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Cuando queremos comparar con valores finitos podemos usar una estructura especial:</a:t>
            </a:r>
            <a:endParaRPr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7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switch / case</a:t>
            </a:r>
            <a:endParaRPr b="1" sz="17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5" name="Google Shape;1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400" y="3497400"/>
            <a:ext cx="2914650" cy="962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idx="1" type="body"/>
          </p:nvPr>
        </p:nvSpPr>
        <p:spPr>
          <a:xfrm>
            <a:off x="361950" y="1551775"/>
            <a:ext cx="4140600" cy="11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</a:t>
            </a:r>
            <a:b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 SI QUEREMOS COMPARAR POR </a:t>
            </a: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MÁS</a:t>
            </a: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UNA </a:t>
            </a: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CONDICIÓN</a:t>
            </a: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8"/>
          <p:cNvSpPr txBox="1"/>
          <p:nvPr>
            <p:ph type="title"/>
          </p:nvPr>
        </p:nvSpPr>
        <p:spPr>
          <a:xfrm>
            <a:off x="361950" y="4646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Introducción</a:t>
            </a:r>
            <a:endParaRPr/>
          </a:p>
        </p:txBody>
      </p:sp>
      <p:pic>
        <p:nvPicPr>
          <p:cNvPr id="152" name="Google Shape;1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8944" y="799369"/>
            <a:ext cx="1462100" cy="972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" y="3115075"/>
            <a:ext cx="3457575" cy="1104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4" name="Google Shape;15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3444" y="1122200"/>
            <a:ext cx="4166733" cy="37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490250" y="450150"/>
            <a:ext cx="8302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OPERADORES PARA </a:t>
            </a:r>
            <a:r>
              <a:rPr lang="es-419"/>
              <a:t>CONDICIONALES COMPLEJOS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/>
          <p:nvPr>
            <p:ph idx="1" type="body"/>
          </p:nvPr>
        </p:nvSpPr>
        <p:spPr>
          <a:xfrm>
            <a:off x="819150" y="1246975"/>
            <a:ext cx="8013900" cy="9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0800" marR="50800" rtl="0" algn="l">
              <a:lnSpc>
                <a:spcPct val="130000"/>
              </a:lnSpc>
              <a:spcBef>
                <a:spcPts val="3000"/>
              </a:spcBef>
              <a:spcAft>
                <a:spcPts val="300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 - OPERADORES PARA CONDICIONALES COMPLEJOS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0"/>
          <p:cNvSpPr txBox="1"/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Introducción</a:t>
            </a:r>
            <a:endParaRPr/>
          </a:p>
        </p:txBody>
      </p:sp>
      <p:pic>
        <p:nvPicPr>
          <p:cNvPr id="166" name="Google Shape;1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588" y="2219875"/>
            <a:ext cx="8596824" cy="139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idx="1" type="body"/>
          </p:nvPr>
        </p:nvSpPr>
        <p:spPr>
          <a:xfrm>
            <a:off x="819150" y="789775"/>
            <a:ext cx="8013900" cy="9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0800" marR="50800" rtl="0" algn="l">
              <a:lnSpc>
                <a:spcPct val="130000"/>
              </a:lnSpc>
              <a:spcBef>
                <a:spcPts val="3000"/>
              </a:spcBef>
              <a:spcAft>
                <a:spcPts val="300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 - OPERADORES PARA CONDICIONALES COMPLEJOS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1"/>
          <p:cNvSpPr txBox="1"/>
          <p:nvPr>
            <p:ph type="title"/>
          </p:nvPr>
        </p:nvSpPr>
        <p:spPr>
          <a:xfrm>
            <a:off x="819150" y="5408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Introducción</a:t>
            </a:r>
            <a:endParaRPr/>
          </a:p>
        </p:txBody>
      </p:sp>
      <p:pic>
        <p:nvPicPr>
          <p:cNvPr id="173" name="Google Shape;1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750" y="1664925"/>
            <a:ext cx="4409174" cy="261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1"/>
          <p:cNvSpPr txBox="1"/>
          <p:nvPr/>
        </p:nvSpPr>
        <p:spPr>
          <a:xfrm>
            <a:off x="3122800" y="4445550"/>
            <a:ext cx="27672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700">
                <a:solidFill>
                  <a:schemeClr val="lt1"/>
                </a:solidFill>
              </a:rPr>
              <a:t>Y (&amp;&amp;) es la intersección</a:t>
            </a:r>
            <a:endParaRPr b="1"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Lo que vimos la clase pasada</a:t>
            </a:r>
            <a:endParaRPr/>
          </a:p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449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Char char="❏"/>
            </a:pPr>
            <a:r>
              <a:rPr lang="es-419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Introducción a la programación</a:t>
            </a: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Char char="❏"/>
            </a:pPr>
            <a:r>
              <a:rPr lang="es-419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Introducción a JavaScript</a:t>
            </a: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Char char="❏"/>
            </a:pPr>
            <a:r>
              <a:rPr lang="es-419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Características básicas</a:t>
            </a: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Char char="❏"/>
            </a:pPr>
            <a:r>
              <a:rPr lang="es-419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Versiones</a:t>
            </a: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Char char="❏"/>
            </a:pPr>
            <a:r>
              <a:rPr lang="es-419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Formas de incluir JavaScript en HTML</a:t>
            </a: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Char char="❏"/>
            </a:pPr>
            <a:r>
              <a:rPr lang="es-419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Normas básicas</a:t>
            </a: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Char char="❏"/>
            </a:pPr>
            <a:r>
              <a:rPr lang="es-419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Variables</a:t>
            </a: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100" y="566925"/>
            <a:ext cx="5719500" cy="428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>
            <p:ph idx="1" type="body"/>
          </p:nvPr>
        </p:nvSpPr>
        <p:spPr>
          <a:xfrm>
            <a:off x="819150" y="789775"/>
            <a:ext cx="8013900" cy="9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0800" marR="50800" rtl="0" algn="l">
              <a:lnSpc>
                <a:spcPct val="130000"/>
              </a:lnSpc>
              <a:spcBef>
                <a:spcPts val="3000"/>
              </a:spcBef>
              <a:spcAft>
                <a:spcPts val="300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 - OPERADORES PARA CONDICIONALES COMPLEJOS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2"/>
          <p:cNvSpPr txBox="1"/>
          <p:nvPr>
            <p:ph type="title"/>
          </p:nvPr>
        </p:nvSpPr>
        <p:spPr>
          <a:xfrm>
            <a:off x="819150" y="5408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Introducción</a:t>
            </a:r>
            <a:endParaRPr/>
          </a:p>
        </p:txBody>
      </p:sp>
      <p:sp>
        <p:nvSpPr>
          <p:cNvPr id="181" name="Google Shape;181;p32"/>
          <p:cNvSpPr txBox="1"/>
          <p:nvPr/>
        </p:nvSpPr>
        <p:spPr>
          <a:xfrm>
            <a:off x="3580000" y="4445550"/>
            <a:ext cx="16611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700">
                <a:solidFill>
                  <a:schemeClr val="lt1"/>
                </a:solidFill>
              </a:rPr>
              <a:t> O (||) es todo</a:t>
            </a:r>
            <a:endParaRPr b="1" sz="1700">
              <a:solidFill>
                <a:schemeClr val="lt1"/>
              </a:solidFill>
            </a:endParaRPr>
          </a:p>
        </p:txBody>
      </p:sp>
      <p:pic>
        <p:nvPicPr>
          <p:cNvPr id="182" name="Google Shape;1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400" y="1762675"/>
            <a:ext cx="3926009" cy="237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>
            <p:ph type="title"/>
          </p:nvPr>
        </p:nvSpPr>
        <p:spPr>
          <a:xfrm>
            <a:off x="490250" y="450150"/>
            <a:ext cx="8302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PRACTICA OPERACIONES PARA CONDICIONALES COMPLEJOS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>
            <p:ph type="title"/>
          </p:nvPr>
        </p:nvSpPr>
        <p:spPr>
          <a:xfrm>
            <a:off x="819150" y="6170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PRÁCTICA</a:t>
            </a:r>
            <a:endParaRPr/>
          </a:p>
        </p:txBody>
      </p:sp>
      <p:sp>
        <p:nvSpPr>
          <p:cNvPr id="193" name="Google Shape;193;p34"/>
          <p:cNvSpPr txBox="1"/>
          <p:nvPr/>
        </p:nvSpPr>
        <p:spPr>
          <a:xfrm>
            <a:off x="883250" y="1245150"/>
            <a:ext cx="3494100" cy="21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/>
              <a:t>Puedo ir al cine si: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-419" sz="1700"/>
              <a:t>Hay entradas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-419" sz="1700"/>
              <a:t>Tengo plata o me invitan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/>
              <a:t>Qué partes del diagrama cumplen las condiciones?</a:t>
            </a:r>
            <a:endParaRPr sz="1700"/>
          </a:p>
        </p:txBody>
      </p:sp>
      <p:pic>
        <p:nvPicPr>
          <p:cNvPr id="194" name="Google Shape;19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5726" y="1198400"/>
            <a:ext cx="4583675" cy="371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/>
          <p:nvPr>
            <p:ph type="title"/>
          </p:nvPr>
        </p:nvSpPr>
        <p:spPr>
          <a:xfrm>
            <a:off x="490250" y="450150"/>
            <a:ext cx="8302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SEPARACIÓN</a:t>
            </a:r>
            <a:r>
              <a:rPr lang="es-419"/>
              <a:t> / </a:t>
            </a:r>
            <a:r>
              <a:rPr lang="es-419"/>
              <a:t>AGRUPACIÓN</a:t>
            </a:r>
            <a:r>
              <a:rPr lang="es-419"/>
              <a:t> DE CONDICIONALES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/>
          <p:nvPr>
            <p:ph idx="1" type="body"/>
          </p:nvPr>
        </p:nvSpPr>
        <p:spPr>
          <a:xfrm>
            <a:off x="819150" y="1246975"/>
            <a:ext cx="7826400" cy="9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0800" marR="50800" rtl="0" algn="l">
              <a:lnSpc>
                <a:spcPct val="13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 - </a:t>
            </a: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SEPARACIÓN</a:t>
            </a: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AGRUPACIÓN</a:t>
            </a: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CONDICIONALES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6"/>
          <p:cNvSpPr txBox="1"/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Introducción</a:t>
            </a:r>
            <a:endParaRPr/>
          </a:p>
        </p:txBody>
      </p:sp>
      <p:sp>
        <p:nvSpPr>
          <p:cNvPr id="206" name="Google Shape;206;p36"/>
          <p:cNvSpPr txBox="1"/>
          <p:nvPr/>
        </p:nvSpPr>
        <p:spPr>
          <a:xfrm>
            <a:off x="938025" y="2143500"/>
            <a:ext cx="5659500" cy="15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Podemos agrupar condicionales usando </a:t>
            </a:r>
            <a:r>
              <a:rPr b="1" lang="es-419" sz="17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()</a:t>
            </a:r>
            <a:endParaRPr sz="17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 txBox="1"/>
          <p:nvPr>
            <p:ph idx="1" type="body"/>
          </p:nvPr>
        </p:nvSpPr>
        <p:spPr>
          <a:xfrm>
            <a:off x="819150" y="484975"/>
            <a:ext cx="7826400" cy="9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0800" marR="50800" rtl="0" algn="l">
              <a:lnSpc>
                <a:spcPct val="13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 - SEPARACIÓN / AGRUPACIÓN DE CONDICIONALES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7"/>
          <p:cNvSpPr txBox="1"/>
          <p:nvPr>
            <p:ph type="title"/>
          </p:nvPr>
        </p:nvSpPr>
        <p:spPr>
          <a:xfrm>
            <a:off x="819150" y="3122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Introducción</a:t>
            </a:r>
            <a:endParaRPr/>
          </a:p>
        </p:txBody>
      </p:sp>
      <p:sp>
        <p:nvSpPr>
          <p:cNvPr id="213" name="Google Shape;213;p37"/>
          <p:cNvSpPr txBox="1"/>
          <p:nvPr/>
        </p:nvSpPr>
        <p:spPr>
          <a:xfrm>
            <a:off x="785625" y="1838700"/>
            <a:ext cx="5659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Siguiendo el ejemplo…</a:t>
            </a:r>
            <a:endParaRPr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/>
              <a:buChar char="●"/>
            </a:pPr>
            <a:r>
              <a:rPr lang="es-419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Hay entradas</a:t>
            </a:r>
            <a:endParaRPr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/>
              <a:buChar char="●"/>
            </a:pPr>
            <a:r>
              <a:rPr lang="es-419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Tengo plata o me invitan</a:t>
            </a:r>
            <a:endParaRPr sz="17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4" name="Google Shape;21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6450" y="2354400"/>
            <a:ext cx="4175858" cy="2484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5" name="Google Shape;21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8175" y="1905000"/>
            <a:ext cx="4381500" cy="266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 txBox="1"/>
          <p:nvPr>
            <p:ph type="title"/>
          </p:nvPr>
        </p:nvSpPr>
        <p:spPr>
          <a:xfrm>
            <a:off x="490250" y="450150"/>
            <a:ext cx="8302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VECTORES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 txBox="1"/>
          <p:nvPr>
            <p:ph idx="1" type="body"/>
          </p:nvPr>
        </p:nvSpPr>
        <p:spPr>
          <a:xfrm>
            <a:off x="819150" y="1246975"/>
            <a:ext cx="7505700" cy="9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0800" marR="50800" rtl="0" algn="l">
              <a:lnSpc>
                <a:spcPct val="13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 - VECTORES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9"/>
          <p:cNvSpPr txBox="1"/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Introducción</a:t>
            </a:r>
            <a:endParaRPr/>
          </a:p>
        </p:txBody>
      </p:sp>
      <p:sp>
        <p:nvSpPr>
          <p:cNvPr id="227" name="Google Shape;227;p39"/>
          <p:cNvSpPr txBox="1"/>
          <p:nvPr/>
        </p:nvSpPr>
        <p:spPr>
          <a:xfrm>
            <a:off x="938025" y="2143500"/>
            <a:ext cx="56595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Vimos que una variable es como un “taper” etiquetado</a:t>
            </a:r>
            <a:endParaRPr sz="17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8" name="Google Shape;22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475" y="2724893"/>
            <a:ext cx="2485525" cy="16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0"/>
          <p:cNvSpPr txBox="1"/>
          <p:nvPr>
            <p:ph idx="1" type="body"/>
          </p:nvPr>
        </p:nvSpPr>
        <p:spPr>
          <a:xfrm>
            <a:off x="819150" y="1246975"/>
            <a:ext cx="7505700" cy="9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0800" marR="50800" rtl="0" algn="l">
              <a:lnSpc>
                <a:spcPct val="13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 - VECTORES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40"/>
          <p:cNvSpPr txBox="1"/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Introducción</a:t>
            </a:r>
            <a:endParaRPr/>
          </a:p>
        </p:txBody>
      </p:sp>
      <p:sp>
        <p:nvSpPr>
          <p:cNvPr id="235" name="Google Shape;235;p40"/>
          <p:cNvSpPr txBox="1"/>
          <p:nvPr/>
        </p:nvSpPr>
        <p:spPr>
          <a:xfrm>
            <a:off x="938025" y="2143500"/>
            <a:ext cx="56595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También podemos decir que es como una hoja en blanco donde podemos anotar algo</a:t>
            </a:r>
            <a:endParaRPr sz="17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6" name="Google Shape;23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800" y="2965551"/>
            <a:ext cx="2347325" cy="188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1"/>
          <p:cNvSpPr txBox="1"/>
          <p:nvPr>
            <p:ph idx="1" type="body"/>
          </p:nvPr>
        </p:nvSpPr>
        <p:spPr>
          <a:xfrm>
            <a:off x="819150" y="1246975"/>
            <a:ext cx="7505700" cy="9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0800" marR="50800" rtl="0" algn="l">
              <a:lnSpc>
                <a:spcPct val="13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 - VECTORES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1"/>
          <p:cNvSpPr txBox="1"/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Introducción</a:t>
            </a:r>
            <a:endParaRPr/>
          </a:p>
        </p:txBody>
      </p:sp>
      <p:pic>
        <p:nvPicPr>
          <p:cNvPr id="243" name="Google Shape;24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0997" y="3655650"/>
            <a:ext cx="2137625" cy="130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1"/>
          <p:cNvSpPr txBox="1"/>
          <p:nvPr/>
        </p:nvSpPr>
        <p:spPr>
          <a:xfrm>
            <a:off x="938025" y="2143500"/>
            <a:ext cx="5659500" cy="13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Si tenemos que usar una hoja por cada alumno del curso para anotar su nombre.</a:t>
            </a:r>
            <a:endParaRPr sz="17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Cómo haríamos para anotar a todos los alumnos?</a:t>
            </a:r>
            <a:endParaRPr sz="17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5" name="Google Shape;24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144" y="3446994"/>
            <a:ext cx="1462100" cy="972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5092" y="2571750"/>
            <a:ext cx="2913534" cy="23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Preguntas?</a:t>
            </a:r>
            <a:endParaRPr/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135" y="2996700"/>
            <a:ext cx="3066864" cy="214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 txBox="1"/>
          <p:nvPr>
            <p:ph idx="1" type="body"/>
          </p:nvPr>
        </p:nvSpPr>
        <p:spPr>
          <a:xfrm>
            <a:off x="819150" y="1246975"/>
            <a:ext cx="7505700" cy="9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0800" marR="50800" rtl="0" algn="l">
              <a:lnSpc>
                <a:spcPct val="13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 - VECTORES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42"/>
          <p:cNvSpPr txBox="1"/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Introducción</a:t>
            </a:r>
            <a:endParaRPr/>
          </a:p>
        </p:txBody>
      </p:sp>
      <p:sp>
        <p:nvSpPr>
          <p:cNvPr id="253" name="Google Shape;253;p42"/>
          <p:cNvSpPr txBox="1"/>
          <p:nvPr/>
        </p:nvSpPr>
        <p:spPr>
          <a:xfrm>
            <a:off x="938025" y="2143500"/>
            <a:ext cx="5659500" cy="13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Hay una forma más fácil!</a:t>
            </a:r>
            <a:endParaRPr sz="17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4" name="Google Shape;25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8013" y="2219863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/>
          <p:nvPr>
            <p:ph idx="1" type="body"/>
          </p:nvPr>
        </p:nvSpPr>
        <p:spPr>
          <a:xfrm>
            <a:off x="819150" y="1246975"/>
            <a:ext cx="7505700" cy="9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0800" marR="50800" rtl="0" algn="l">
              <a:lnSpc>
                <a:spcPct val="13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 - VECTORES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43"/>
          <p:cNvSpPr txBox="1"/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Introducción</a:t>
            </a:r>
            <a:endParaRPr/>
          </a:p>
        </p:txBody>
      </p:sp>
      <p:sp>
        <p:nvSpPr>
          <p:cNvPr id="261" name="Google Shape;261;p43"/>
          <p:cNvSpPr txBox="1"/>
          <p:nvPr/>
        </p:nvSpPr>
        <p:spPr>
          <a:xfrm>
            <a:off x="938025" y="2143500"/>
            <a:ext cx="56595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Poner todas las hojas en carpetas!</a:t>
            </a:r>
            <a:endParaRPr sz="17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2" name="Google Shape;26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300" y="2861100"/>
            <a:ext cx="1906450" cy="190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/>
          <p:nvPr>
            <p:ph idx="1" type="body"/>
          </p:nvPr>
        </p:nvSpPr>
        <p:spPr>
          <a:xfrm>
            <a:off x="819150" y="1246975"/>
            <a:ext cx="7505700" cy="9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0800" marR="50800" rtl="0" algn="l">
              <a:lnSpc>
                <a:spcPct val="13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 - VECTORES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44"/>
          <p:cNvSpPr txBox="1"/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Introducción</a:t>
            </a:r>
            <a:endParaRPr/>
          </a:p>
        </p:txBody>
      </p:sp>
      <p:sp>
        <p:nvSpPr>
          <p:cNvPr id="269" name="Google Shape;269;p44"/>
          <p:cNvSpPr txBox="1"/>
          <p:nvPr/>
        </p:nvSpPr>
        <p:spPr>
          <a:xfrm>
            <a:off x="938025" y="2143500"/>
            <a:ext cx="5659500" cy="25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Existe un tipo de variable especial que llamamos </a:t>
            </a:r>
            <a:r>
              <a:rPr b="1" lang="es-419" sz="17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Vector</a:t>
            </a:r>
            <a:r>
              <a:rPr lang="es-419" sz="17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es-419" sz="17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Array</a:t>
            </a:r>
            <a:r>
              <a:rPr lang="es-419" sz="17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, o</a:t>
            </a:r>
            <a:r>
              <a:rPr b="1" lang="es-419" sz="17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Lista </a:t>
            </a:r>
            <a:r>
              <a:rPr lang="es-419" sz="17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en el cual podemos alojar varios datos con un único identificador.</a:t>
            </a:r>
            <a:endParaRPr sz="17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Similar a la carpeta en la cual podemos poner varias hojas dentro.</a:t>
            </a:r>
            <a:endParaRPr sz="17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JavaScript</a:t>
            </a:r>
            <a:endParaRPr/>
          </a:p>
        </p:txBody>
      </p:sp>
      <p:pic>
        <p:nvPicPr>
          <p:cNvPr id="275" name="Google Shape;27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7125" y="0"/>
            <a:ext cx="2226876" cy="4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" y="3781450"/>
            <a:ext cx="1584693" cy="13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6"/>
          <p:cNvSpPr txBox="1"/>
          <p:nvPr>
            <p:ph type="title"/>
          </p:nvPr>
        </p:nvSpPr>
        <p:spPr>
          <a:xfrm>
            <a:off x="490250" y="450150"/>
            <a:ext cx="8302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VECTORES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7"/>
          <p:cNvSpPr txBox="1"/>
          <p:nvPr>
            <p:ph idx="1" type="body"/>
          </p:nvPr>
        </p:nvSpPr>
        <p:spPr>
          <a:xfrm>
            <a:off x="819150" y="1246975"/>
            <a:ext cx="2151300" cy="6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OPERADORES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47"/>
          <p:cNvSpPr txBox="1"/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JavaScript</a:t>
            </a:r>
            <a:endParaRPr/>
          </a:p>
        </p:txBody>
      </p:sp>
      <p:pic>
        <p:nvPicPr>
          <p:cNvPr id="288" name="Google Shape;28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" y="0"/>
            <a:ext cx="1584693" cy="13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3525" y="2356700"/>
            <a:ext cx="4276725" cy="106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7"/>
          <p:cNvSpPr/>
          <p:nvPr/>
        </p:nvSpPr>
        <p:spPr>
          <a:xfrm>
            <a:off x="2157450" y="3111125"/>
            <a:ext cx="2579700" cy="3129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8"/>
          <p:cNvSpPr txBox="1"/>
          <p:nvPr>
            <p:ph type="title"/>
          </p:nvPr>
        </p:nvSpPr>
        <p:spPr>
          <a:xfrm>
            <a:off x="490250" y="450150"/>
            <a:ext cx="8302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OPERADORES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 txBox="1"/>
          <p:nvPr>
            <p:ph idx="1" type="body"/>
          </p:nvPr>
        </p:nvSpPr>
        <p:spPr>
          <a:xfrm>
            <a:off x="819150" y="1246975"/>
            <a:ext cx="2151300" cy="6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OPERADORES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49"/>
          <p:cNvSpPr txBox="1"/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JavaScript</a:t>
            </a:r>
            <a:endParaRPr/>
          </a:p>
        </p:txBody>
      </p:sp>
      <p:pic>
        <p:nvPicPr>
          <p:cNvPr id="302" name="Google Shape;30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" y="0"/>
            <a:ext cx="1584693" cy="13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1600" y="2227675"/>
            <a:ext cx="6276975" cy="15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0"/>
          <p:cNvSpPr txBox="1"/>
          <p:nvPr>
            <p:ph type="title"/>
          </p:nvPr>
        </p:nvSpPr>
        <p:spPr>
          <a:xfrm>
            <a:off x="490250" y="450150"/>
            <a:ext cx="8302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CONDICIONALES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1"/>
          <p:cNvSpPr txBox="1"/>
          <p:nvPr>
            <p:ph idx="1" type="body"/>
          </p:nvPr>
        </p:nvSpPr>
        <p:spPr>
          <a:xfrm>
            <a:off x="819150" y="1246975"/>
            <a:ext cx="2151300" cy="6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CONDICIONALES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51"/>
          <p:cNvSpPr txBox="1"/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JavaScript</a:t>
            </a:r>
            <a:endParaRPr/>
          </a:p>
        </p:txBody>
      </p:sp>
      <p:pic>
        <p:nvPicPr>
          <p:cNvPr id="315" name="Google Shape;31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" y="0"/>
            <a:ext cx="1584693" cy="13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1613" y="2372325"/>
            <a:ext cx="6200775" cy="9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Lo que vamos a ver hoy!</a:t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389600"/>
            <a:ext cx="34815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21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Char char="❏"/>
            </a:pPr>
            <a:r>
              <a:rPr lang="es-419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Introducción a JavaScript</a:t>
            </a: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Char char="❏"/>
            </a:pPr>
            <a:r>
              <a:rPr lang="es-419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Decisiones</a:t>
            </a: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Char char="❏"/>
            </a:pPr>
            <a:r>
              <a:rPr lang="es-419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Operadores</a:t>
            </a: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Char char="❏"/>
            </a:pPr>
            <a:r>
              <a:rPr lang="es-419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Condicionales</a:t>
            </a: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5100" y="566925"/>
            <a:ext cx="4611885" cy="4424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2"/>
          <p:cNvSpPr/>
          <p:nvPr/>
        </p:nvSpPr>
        <p:spPr>
          <a:xfrm>
            <a:off x="889150" y="1754925"/>
            <a:ext cx="2235600" cy="66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52"/>
          <p:cNvSpPr txBox="1"/>
          <p:nvPr>
            <p:ph type="title"/>
          </p:nvPr>
        </p:nvSpPr>
        <p:spPr>
          <a:xfrm>
            <a:off x="819150" y="6170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PRÁCTICA</a:t>
            </a:r>
            <a:endParaRPr/>
          </a:p>
        </p:txBody>
      </p:sp>
      <p:sp>
        <p:nvSpPr>
          <p:cNvPr id="323" name="Google Shape;323;p52"/>
          <p:cNvSpPr txBox="1"/>
          <p:nvPr/>
        </p:nvSpPr>
        <p:spPr>
          <a:xfrm>
            <a:off x="785625" y="1219350"/>
            <a:ext cx="5659500" cy="3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7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Dado el siguiente vector</a:t>
            </a:r>
            <a:endParaRPr b="1" sz="17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var vector = [10,2,3];</a:t>
            </a:r>
            <a:endParaRPr sz="17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7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Tu tarea</a:t>
            </a:r>
            <a:endParaRPr sz="17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/>
              <a:buChar char="●"/>
            </a:pPr>
            <a:r>
              <a:rPr lang="es-419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Si la variable “operacion” es “suma”, entonces sumar todos lo elementos del vector y mostrarlos por consola.</a:t>
            </a:r>
            <a:endParaRPr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/>
              <a:buChar char="●"/>
            </a:pPr>
            <a:r>
              <a:rPr lang="es-419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Si la variable “operacion” es “resta”, entonces restar al elemento de la primera posición, el de la segunda.</a:t>
            </a:r>
            <a:endParaRPr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/>
              <a:buChar char="●"/>
            </a:pPr>
            <a:r>
              <a:rPr lang="es-419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Si la variable “operacion” es “multiplicacion”, entonces multiplicar  todos lo elementos del vector y mostrarlos por consola.</a:t>
            </a:r>
            <a:endParaRPr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/>
              <a:buChar char="●"/>
            </a:pPr>
            <a:r>
              <a:rPr lang="es-419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Si la variable “operacion” es “division”, entonces dividir el elemento de la primera posición por  el de la segunda.</a:t>
            </a:r>
            <a:endParaRPr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FIN!!!!</a:t>
            </a:r>
            <a:endParaRPr/>
          </a:p>
        </p:txBody>
      </p:sp>
      <p:pic>
        <p:nvPicPr>
          <p:cNvPr id="329" name="Google Shape;32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8963" y="2971800"/>
            <a:ext cx="2105025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1606275" y="1746100"/>
            <a:ext cx="58440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Introducción a la programación</a:t>
            </a: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544600"/>
            <a:ext cx="2372260" cy="14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490250" y="450150"/>
            <a:ext cx="8302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DECISIONES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idx="1" type="body"/>
          </p:nvPr>
        </p:nvSpPr>
        <p:spPr>
          <a:xfrm>
            <a:off x="361950" y="1551775"/>
            <a:ext cx="36207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</a:t>
            </a:r>
            <a:b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 SI TOMAMOS DECISIONES?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9"/>
          <p:cNvSpPr txBox="1"/>
          <p:nvPr>
            <p:ph type="title"/>
          </p:nvPr>
        </p:nvSpPr>
        <p:spPr>
          <a:xfrm>
            <a:off x="361950" y="4646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Introducción</a:t>
            </a:r>
            <a:endParaRPr/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8944" y="799369"/>
            <a:ext cx="1462100" cy="972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1575" y="-1"/>
            <a:ext cx="455295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600" y="2829475"/>
            <a:ext cx="3067050" cy="1219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819150" y="1246975"/>
            <a:ext cx="7505700" cy="9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0800" marR="50800" rtl="0" algn="l">
              <a:lnSpc>
                <a:spcPct val="13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 - DECISIONES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0"/>
          <p:cNvSpPr txBox="1"/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Introducción</a:t>
            </a:r>
            <a:endParaRPr/>
          </a:p>
        </p:txBody>
      </p:sp>
      <p:sp>
        <p:nvSpPr>
          <p:cNvPr id="100" name="Google Shape;100;p20"/>
          <p:cNvSpPr txBox="1"/>
          <p:nvPr/>
        </p:nvSpPr>
        <p:spPr>
          <a:xfrm>
            <a:off x="938025" y="2143500"/>
            <a:ext cx="5659500" cy="21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Para poder tomar una </a:t>
            </a:r>
            <a:r>
              <a:rPr b="1" lang="es-419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decisión </a:t>
            </a:r>
            <a:r>
              <a:rPr lang="es-419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lo que analizo</a:t>
            </a:r>
            <a:r>
              <a:rPr b="1" lang="es-419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debe ser boolean</a:t>
            </a:r>
            <a:r>
              <a:rPr lang="es-419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(Verdadero/Falso)</a:t>
            </a:r>
            <a:endParaRPr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Ejemplos:</a:t>
            </a:r>
            <a:endParaRPr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5969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/>
              <a:buChar char="●"/>
            </a:pPr>
            <a:r>
              <a:rPr lang="es-419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Edad mayor a 18?</a:t>
            </a:r>
            <a:endParaRPr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596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/>
              <a:buChar char="●"/>
            </a:pPr>
            <a:r>
              <a:rPr lang="es-419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Carga de la </a:t>
            </a:r>
            <a:r>
              <a:rPr lang="es-419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batería</a:t>
            </a:r>
            <a:r>
              <a:rPr lang="es-419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igual al 100%?</a:t>
            </a:r>
            <a:endParaRPr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596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/>
              <a:buChar char="●"/>
            </a:pPr>
            <a:r>
              <a:rPr lang="es-419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Llueve?</a:t>
            </a:r>
            <a:endParaRPr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819150" y="1246975"/>
            <a:ext cx="7505700" cy="9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0800" marR="50800" rtl="0" algn="l">
              <a:lnSpc>
                <a:spcPct val="130000"/>
              </a:lnSpc>
              <a:spcBef>
                <a:spcPts val="3000"/>
              </a:spcBef>
              <a:spcAft>
                <a:spcPts val="300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 - DECISIONES - ESTRUCTURA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1"/>
          <p:cNvSpPr txBox="1"/>
          <p:nvPr>
            <p:ph type="title"/>
          </p:nvPr>
        </p:nvSpPr>
        <p:spPr>
          <a:xfrm>
            <a:off x="819150" y="845600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Programación- Introducción</a:t>
            </a:r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2372275"/>
            <a:ext cx="4514850" cy="838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plate UT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